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AE1E86-63F7-448E-BA4A-5F700431D942}">
  <a:tblStyle styleId="{3AAE1E86-63F7-448E-BA4A-5F700431D94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0684790fa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0684790fa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29043ef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29043ef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429043ef4c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429043ef4c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429043ef4c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429043ef4c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hyperlink" Target="https://kids.britannica.com/students/article/India/275043" TargetMode="External"/><Relationship Id="rId6" Type="http://schemas.openxmlformats.org/officeDocument/2006/relationships/hyperlink" Target="https://kids.britannica.com/students/article/Mughal-Empire/275968" TargetMode="External"/><Relationship Id="rId7" Type="http://schemas.openxmlformats.org/officeDocument/2006/relationships/hyperlink" Target="https://kids.britannica.com/students/article/East-India-Company/274112" TargetMode="External"/><Relationship Id="rId8"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Sepoy Re</a:t>
            </a:r>
            <a:r>
              <a:rPr lang="en" sz="1900">
                <a:solidFill>
                  <a:schemeClr val="dk1"/>
                </a:solidFill>
                <a:latin typeface="Plus Jakarta Sans"/>
                <a:ea typeface="Plus Jakarta Sans"/>
                <a:cs typeface="Plus Jakarta Sans"/>
                <a:sym typeface="Plus Jakarta Sans"/>
              </a:rPr>
              <a:t>volt</a:t>
            </a:r>
            <a:endParaRPr sz="19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199325" y="858650"/>
            <a:ext cx="3080400" cy="348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Indian Mutiny of 1857 was a rebellion against British rule by a large part of the Bengal army in </a:t>
            </a:r>
            <a:r>
              <a:rPr lang="en" sz="1200">
                <a:solidFill>
                  <a:schemeClr val="dk1"/>
                </a:solidFill>
                <a:uFill>
                  <a:noFill/>
                </a:uFill>
                <a:latin typeface="Inter"/>
                <a:ea typeface="Inter"/>
                <a:cs typeface="Inter"/>
                <a:sym typeface="Inter"/>
                <a:hlinkClick r:id="rId5">
                  <a:extLst>
                    <a:ext uri="{A12FA001-AC4F-418D-AE19-62706E023703}">
                      <ahyp:hlinkClr val="tx"/>
                    </a:ext>
                  </a:extLst>
                </a:hlinkClick>
              </a:rPr>
              <a:t>India</a:t>
            </a:r>
            <a:r>
              <a:rPr lang="en" sz="1200">
                <a:solidFill>
                  <a:schemeClr val="dk1"/>
                </a:solidFill>
                <a:latin typeface="Inter"/>
                <a:ea typeface="Inter"/>
                <a:cs typeface="Inter"/>
                <a:sym typeface="Inter"/>
              </a:rPr>
              <a:t>. It is also called the Sepoy Revolt because Indian troops in the British-controlled army were called sepoys. The mutiny, which was confined to the north, was the most serious threat to British rule in India in the 19th century.</a:t>
            </a:r>
            <a:endParaRPr sz="1200">
              <a:solidFill>
                <a:schemeClr val="dk1"/>
              </a:solidFill>
              <a:latin typeface="Inter"/>
              <a:ea typeface="Inter"/>
              <a:cs typeface="Inter"/>
              <a:sym typeface="Inter"/>
            </a:endParaRPr>
          </a:p>
          <a:p>
            <a:pPr indent="0" lvl="0" marL="0" rtl="0" algn="l">
              <a:lnSpc>
                <a:spcPct val="100000"/>
              </a:lnSpc>
              <a:spcBef>
                <a:spcPts val="800"/>
              </a:spcBef>
              <a:spcAft>
                <a:spcPts val="800"/>
              </a:spcAft>
              <a:buNone/>
            </a:pPr>
            <a:r>
              <a:rPr lang="en" sz="1200">
                <a:solidFill>
                  <a:schemeClr val="dk1"/>
                </a:solidFill>
                <a:latin typeface="Inter"/>
                <a:ea typeface="Inter"/>
                <a:cs typeface="Inter"/>
                <a:sym typeface="Inter"/>
              </a:rPr>
              <a:t>Only in the army were Indians well organized, and the pretext for the outbreak was military. Cartridges for the soldiers’ new Enfield rifles were lubricated with grease. To load the rifle, the sepoys had to bite off the ends of the cartridges. The sepoys believed that the lubricant was a mixture of pig and cow lard, a religious insult to both Muslims and Hindus: Muslims are forbidden to eat pork, and the cow is sacred to Hindus. In April 1857 the</a:t>
            </a:r>
            <a:endParaRPr sz="1200">
              <a:solidFill>
                <a:srgbClr val="333333"/>
              </a:solidFill>
              <a:highlight>
                <a:srgbClr val="FFFFFF"/>
              </a:highlight>
            </a:endParaRPr>
          </a:p>
        </p:txBody>
      </p:sp>
      <p:sp>
        <p:nvSpPr>
          <p:cNvPr id="105" name="Google Shape;105;p25"/>
          <p:cNvSpPr txBox="1"/>
          <p:nvPr/>
        </p:nvSpPr>
        <p:spPr>
          <a:xfrm>
            <a:off x="199325" y="4823850"/>
            <a:ext cx="7586700" cy="4925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sepoys at Meerut refused the cartridges and were punished with long prison terms. Their comrades were infuriated and, on May 10, they shot their officers, released the prisoners, and marched to Delhi, where there were no European troops. There a local sepoy garrison joined the revolt. The soldiers restored the former </a:t>
            </a:r>
            <a:r>
              <a:rPr lang="en" sz="1200">
                <a:solidFill>
                  <a:schemeClr val="dk1"/>
                </a:solidFill>
                <a:uFill>
                  <a:noFill/>
                </a:uFill>
                <a:latin typeface="Inter"/>
                <a:ea typeface="Inter"/>
                <a:cs typeface="Inter"/>
                <a:sym typeface="Inter"/>
                <a:hlinkClick r:id="rId6">
                  <a:extLst>
                    <a:ext uri="{A12FA001-AC4F-418D-AE19-62706E023703}">
                      <ahyp:hlinkClr val="tx"/>
                    </a:ext>
                  </a:extLst>
                </a:hlinkClick>
              </a:rPr>
              <a:t>Mughal</a:t>
            </a:r>
            <a:r>
              <a:rPr lang="en" sz="1200">
                <a:solidFill>
                  <a:schemeClr val="dk1"/>
                </a:solidFill>
                <a:latin typeface="Inter"/>
                <a:ea typeface="Inter"/>
                <a:cs typeface="Inter"/>
                <a:sym typeface="Inter"/>
              </a:rPr>
              <a:t> emperor, Bahadur Shah II, to power.</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The underlying causes of the revolt lay in a deep resentment against a wide array of British policies. In the army and in government, Indians of high caste were kept in subordinate positions regardless of their abilities. Western technology, medicine, educational methods, and religion had been introduced into India, and they were viewed as attacks upon the ancient traditions of India. The British abolished the Hindu practice of widow burning, suppressed infanticide, allowed widows to remarry, and permitted converts to Christianity to inherit property. An enlistment act in 1856 made it an obligation for all sepoys to serve overseas if required. Hindus and Muslims alike believed that the British were undermining the whole social and religious order of India. The blatant British disregard of Indian sensibilities, combined with a thinly disguised racism, reinforced this conviction.</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British military forces in India had been depleted by the Crimean War, but British reinforcements were quickly sent after the Sepoy Revolt began. The rebels had few capable leaders, and they failed to marshall general support among the people. The British recaptured Delhi in the summer of 1857. The city of Lucknow was recovered on March 21, 1858, and Gwalior was retaken on June 20. Peace was officially declared on July 8. Nevertheless, brutal reprisals went on for months afterward.After the rebellion the British reorganized the army, giving it a two-to-one ratio of native to British troops, instead of the previous five-to-one. (The British kept control of the officer corps.) Government structure was also reorganized, and Indians were given membership on the Legislative Council by 1861. The East India Company was abolished, and its administration was transferred to the government in London (</a:t>
            </a:r>
            <a:r>
              <a:rPr i="1" lang="en" sz="1200">
                <a:solidFill>
                  <a:schemeClr val="dk1"/>
                </a:solidFill>
                <a:latin typeface="Inter"/>
                <a:ea typeface="Inter"/>
                <a:cs typeface="Inter"/>
                <a:sym typeface="Inter"/>
              </a:rPr>
              <a:t>see</a:t>
            </a:r>
            <a:r>
              <a:rPr lang="en" sz="1200">
                <a:solidFill>
                  <a:schemeClr val="dk1"/>
                </a:solidFill>
                <a:latin typeface="Inter"/>
                <a:ea typeface="Inter"/>
                <a:cs typeface="Inter"/>
                <a:sym typeface="Inter"/>
              </a:rPr>
              <a:t> </a:t>
            </a:r>
            <a:r>
              <a:rPr lang="en" sz="1200">
                <a:solidFill>
                  <a:schemeClr val="dk1"/>
                </a:solidFill>
                <a:uFill>
                  <a:noFill/>
                </a:uFill>
                <a:latin typeface="Inter"/>
                <a:ea typeface="Inter"/>
                <a:cs typeface="Inter"/>
                <a:sym typeface="Inter"/>
                <a:hlinkClick r:id="rId7">
                  <a:extLst>
                    <a:ext uri="{A12FA001-AC4F-418D-AE19-62706E023703}">
                      <ahyp:hlinkClr val="tx"/>
                    </a:ext>
                  </a:extLst>
                </a:hlinkClick>
              </a:rPr>
              <a:t>East India Company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800"/>
              </a:spcBef>
              <a:spcAft>
                <a:spcPts val="0"/>
              </a:spcAft>
              <a:buNone/>
            </a:pPr>
            <a:r>
              <a:rPr b="1" lang="en" sz="1200">
                <a:solidFill>
                  <a:schemeClr val="dk1"/>
                </a:solidFill>
                <a:latin typeface="Halant"/>
                <a:ea typeface="Halant"/>
                <a:cs typeface="Halant"/>
                <a:sym typeface="Halant"/>
              </a:rPr>
              <a:t>Source: </a:t>
            </a:r>
            <a:r>
              <a:rPr lang="en" sz="1100">
                <a:solidFill>
                  <a:schemeClr val="dk1"/>
                </a:solidFill>
              </a:rPr>
              <a:t> "Sepoy Revolt." </a:t>
            </a:r>
            <a:r>
              <a:rPr i="1" lang="en" sz="1100">
                <a:solidFill>
                  <a:schemeClr val="dk1"/>
                </a:solidFill>
              </a:rPr>
              <a:t>Britannica Kids</a:t>
            </a:r>
            <a:r>
              <a:rPr lang="en" sz="1100">
                <a:solidFill>
                  <a:schemeClr val="dk1"/>
                </a:solidFill>
              </a:rPr>
              <a:t>, Encyclopædia Britannica</a:t>
            </a:r>
            <a:endParaRPr sz="1200">
              <a:solidFill>
                <a:srgbClr val="333333"/>
              </a:solidFill>
              <a:highlight>
                <a:srgbClr val="FFFFFF"/>
              </a:highlight>
            </a:endParaRPr>
          </a:p>
        </p:txBody>
      </p:sp>
      <p:pic>
        <p:nvPicPr>
          <p:cNvPr id="106" name="Google Shape;106;p25"/>
          <p:cNvPicPr preferRelativeResize="0"/>
          <p:nvPr/>
        </p:nvPicPr>
        <p:blipFill>
          <a:blip r:embed="rId8">
            <a:alphaModFix/>
          </a:blip>
          <a:stretch>
            <a:fillRect/>
          </a:stretch>
        </p:blipFill>
        <p:spPr>
          <a:xfrm>
            <a:off x="3279901" y="716413"/>
            <a:ext cx="4271050" cy="3489900"/>
          </a:xfrm>
          <a:prstGeom prst="rect">
            <a:avLst/>
          </a:prstGeom>
          <a:noFill/>
          <a:ln>
            <a:noFill/>
          </a:ln>
        </p:spPr>
      </p:pic>
      <p:sp>
        <p:nvSpPr>
          <p:cNvPr id="107" name="Google Shape;107;p25"/>
          <p:cNvSpPr txBox="1"/>
          <p:nvPr/>
        </p:nvSpPr>
        <p:spPr>
          <a:xfrm>
            <a:off x="3279875" y="4206325"/>
            <a:ext cx="4271100" cy="669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Fugitive British officers and their families attacked by mutineers during the Indian mutiny, 1857. </a:t>
            </a:r>
            <a:r>
              <a:rPr lang="en" sz="1200">
                <a:solidFill>
                  <a:schemeClr val="dk1"/>
                </a:solidFill>
                <a:latin typeface="Halant"/>
                <a:ea typeface="Halant"/>
                <a:cs typeface="Halant"/>
                <a:sym typeface="Halant"/>
              </a:rPr>
              <a:t>Image is courtesy of wikimedia commons and is in the public domain.</a:t>
            </a:r>
            <a:endParaRPr sz="12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Sepoy Revolt</a:t>
            </a:r>
            <a:endParaRPr sz="1900">
              <a:solidFill>
                <a:schemeClr val="dk1"/>
              </a:solidFill>
              <a:latin typeface="Plus Jakarta Sans"/>
              <a:ea typeface="Plus Jakarta Sans"/>
              <a:cs typeface="Plus Jakarta Sans"/>
              <a:sym typeface="Plus Jakarta Sans"/>
            </a:endParaRPr>
          </a:p>
        </p:txBody>
      </p:sp>
      <p:sp>
        <p:nvSpPr>
          <p:cNvPr id="113" name="Google Shape;113;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5" name="Google Shape;115;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7" name="Google Shape;117;p26"/>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118" name="Google Shape;118;p26"/>
          <p:cNvGraphicFramePr/>
          <p:nvPr/>
        </p:nvGraphicFramePr>
        <p:xfrm>
          <a:off x="478100" y="1663650"/>
          <a:ext cx="3000000" cy="3000000"/>
        </p:xfrm>
        <a:graphic>
          <a:graphicData uri="http://schemas.openxmlformats.org/drawingml/2006/table">
            <a:tbl>
              <a:tblPr>
                <a:noFill/>
                <a:tableStyleId>{3AAE1E86-63F7-448E-BA4A-5F700431D942}</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Sepoy Revolt.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What was the immediate cause of the Indian Mutiny of 1857?</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How did the British respond to the Sepoy Revolt, both militarily and politically?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How did British policies affect traditional Indian customs and religious practices?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9" name="Google Shape;119;p26"/>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27"/>
          <p:cNvSpPr txBox="1"/>
          <p:nvPr/>
        </p:nvSpPr>
        <p:spPr>
          <a:xfrm>
            <a:off x="455250" y="7950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rebellions. Include details about the causes, key players, and other historical events.</a:t>
            </a:r>
            <a:endParaRPr>
              <a:latin typeface="Halant"/>
              <a:ea typeface="Halant"/>
              <a:cs typeface="Halant"/>
              <a:sym typeface="Halant"/>
            </a:endParaRPr>
          </a:p>
        </p:txBody>
      </p:sp>
      <p:sp>
        <p:nvSpPr>
          <p:cNvPr id="128" name="Google Shape;128;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Rebellions Against Imperialism Worksheet</a:t>
            </a:r>
            <a:endParaRPr sz="1900">
              <a:solidFill>
                <a:schemeClr val="dk1"/>
              </a:solidFill>
              <a:latin typeface="Plus Jakarta Sans"/>
              <a:ea typeface="Plus Jakarta Sans"/>
              <a:cs typeface="Plus Jakarta Sans"/>
              <a:sym typeface="Plus Jakarta Sans"/>
            </a:endParaRPr>
          </a:p>
        </p:txBody>
      </p:sp>
      <p:pic>
        <p:nvPicPr>
          <p:cNvPr id="129" name="Google Shape;129;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30" name="Google Shape;130;p27"/>
          <p:cNvGraphicFramePr/>
          <p:nvPr/>
        </p:nvGraphicFramePr>
        <p:xfrm>
          <a:off x="976500" y="1515325"/>
          <a:ext cx="3000000" cy="3000000"/>
        </p:xfrm>
        <a:graphic>
          <a:graphicData uri="http://schemas.openxmlformats.org/drawingml/2006/table">
            <a:tbl>
              <a:tblPr>
                <a:noFill/>
                <a:tableStyleId>{3AAE1E86-63F7-448E-BA4A-5F700431D942}</a:tableStyleId>
              </a:tblPr>
              <a:tblGrid>
                <a:gridCol w="5836650"/>
              </a:tblGrid>
              <a:tr h="378450">
                <a:tc>
                  <a:txBody>
                    <a:bodyPr/>
                    <a:lstStyle/>
                    <a:p>
                      <a:pPr indent="0" lvl="0" marL="0" rtl="0" algn="ctr">
                        <a:spcBef>
                          <a:spcPts val="0"/>
                        </a:spcBef>
                        <a:spcAft>
                          <a:spcPts val="0"/>
                        </a:spcAft>
                        <a:buNone/>
                      </a:pPr>
                      <a:r>
                        <a:rPr b="1" lang="en" sz="1300">
                          <a:latin typeface="Inter"/>
                          <a:ea typeface="Inter"/>
                          <a:cs typeface="Inter"/>
                          <a:sym typeface="Inter"/>
                        </a:rPr>
                        <a:t>Boxer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286150">
                <a:tc>
                  <a:txBody>
                    <a:bodyPr/>
                    <a:lstStyle/>
                    <a:p>
                      <a:pPr indent="0" lvl="0" marL="0" rtl="0" algn="ctr">
                        <a:spcBef>
                          <a:spcPts val="0"/>
                        </a:spcBef>
                        <a:spcAft>
                          <a:spcPts val="0"/>
                        </a:spcAft>
                        <a:buNone/>
                      </a:pPr>
                      <a:r>
                        <a:rPr b="1" lang="en" sz="1300">
                          <a:latin typeface="Inter"/>
                          <a:ea typeface="Inter"/>
                          <a:cs typeface="Inter"/>
                          <a:sym typeface="Inter"/>
                        </a:rPr>
                        <a:t>Sepoy Revolt</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347675">
                <a:tc>
                  <a:txBody>
                    <a:bodyPr/>
                    <a:lstStyle/>
                    <a:p>
                      <a:pPr indent="0" lvl="0" marL="0" rtl="0" algn="ctr">
                        <a:spcBef>
                          <a:spcPts val="0"/>
                        </a:spcBef>
                        <a:spcAft>
                          <a:spcPts val="0"/>
                        </a:spcAft>
                        <a:buNone/>
                      </a:pPr>
                      <a:r>
                        <a:rPr b="1" lang="en" sz="1300">
                          <a:latin typeface="Inter"/>
                          <a:ea typeface="Inter"/>
                          <a:cs typeface="Inter"/>
                          <a:sym typeface="Inter"/>
                        </a:rPr>
                        <a:t>Battle of Adwa</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0" name="Google Shape;140;p28"/>
          <p:cNvSpPr txBox="1"/>
          <p:nvPr/>
        </p:nvSpPr>
        <p:spPr>
          <a:xfrm>
            <a:off x="453699" y="1921075"/>
            <a:ext cx="19335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41" name="Google Shape;141;p28"/>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Rebellions Against Imperialism</a:t>
            </a:r>
            <a:r>
              <a:rPr b="1" lang="en" sz="1500">
                <a:latin typeface="Inter"/>
                <a:ea typeface="Inter"/>
                <a:cs typeface="Inter"/>
                <a:sym typeface="Inter"/>
              </a:rPr>
              <a: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42" name="Google Shape;142;p28"/>
          <p:cNvSpPr txBox="1"/>
          <p:nvPr/>
        </p:nvSpPr>
        <p:spPr>
          <a:xfrm>
            <a:off x="2611075" y="5646300"/>
            <a:ext cx="22854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3" name="Google Shape;143;p28"/>
          <p:cNvSpPr txBox="1"/>
          <p:nvPr/>
        </p:nvSpPr>
        <p:spPr>
          <a:xfrm>
            <a:off x="622750" y="2062825"/>
            <a:ext cx="1595400" cy="1666200"/>
          </a:xfrm>
          <a:prstGeom prst="rect">
            <a:avLst/>
          </a:prstGeom>
          <a:noFill/>
          <a:ln cap="flat" cmpd="sng" w="28575">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144" name="Google Shape;144;p28"/>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45" name="Google Shape;145;p28"/>
          <p:cNvCxnSpPr/>
          <p:nvPr/>
        </p:nvCxnSpPr>
        <p:spPr>
          <a:xfrm flipH="1" rot="10800000">
            <a:off x="2611075" y="5353350"/>
            <a:ext cx="2596200" cy="25200"/>
          </a:xfrm>
          <a:prstGeom prst="straightConnector1">
            <a:avLst/>
          </a:prstGeom>
          <a:noFill/>
          <a:ln cap="flat" cmpd="sng" w="19050">
            <a:solidFill>
              <a:srgbClr val="000000"/>
            </a:solidFill>
            <a:prstDash val="solid"/>
            <a:round/>
            <a:headEnd len="med" w="med" type="none"/>
            <a:tailEnd len="med" w="med" type="triangle"/>
          </a:ln>
        </p:spPr>
      </p:cxnSp>
      <p:cxnSp>
        <p:nvCxnSpPr>
          <p:cNvPr id="146" name="Google Shape;146;p28"/>
          <p:cNvCxnSpPr>
            <a:stCxn id="147" idx="3"/>
          </p:cNvCxnSpPr>
          <p:nvPr/>
        </p:nvCxnSpPr>
        <p:spPr>
          <a:xfrm>
            <a:off x="4896475" y="3500800"/>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48" name="Google Shape;148;p28"/>
          <p:cNvCxnSpPr>
            <a:stCxn id="142" idx="3"/>
          </p:cNvCxnSpPr>
          <p:nvPr/>
        </p:nvCxnSpPr>
        <p:spPr>
          <a:xfrm flipH="1" rot="10800000">
            <a:off x="4896475"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49" name="Google Shape;149;p28"/>
          <p:cNvSpPr txBox="1"/>
          <p:nvPr/>
        </p:nvSpPr>
        <p:spPr>
          <a:xfrm>
            <a:off x="4983200" y="992625"/>
            <a:ext cx="2335500" cy="20316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Determine three causes for rebellions against imperialism and mark what type of cause it is (economic, political, or cultural). Label each cause of rebellions against imperialism. Be sure to explain why you believe the primary cause is the most important.</a:t>
            </a:r>
            <a:endParaRPr i="1" sz="1200">
              <a:latin typeface="Plus Jakarta Sans"/>
              <a:ea typeface="Plus Jakarta Sans"/>
              <a:cs typeface="Plus Jakarta Sans"/>
              <a:sym typeface="Plus Jakarta Sans"/>
            </a:endParaRPr>
          </a:p>
        </p:txBody>
      </p:sp>
      <p:sp>
        <p:nvSpPr>
          <p:cNvPr id="147" name="Google Shape;147;p28"/>
          <p:cNvSpPr txBox="1"/>
          <p:nvPr/>
        </p:nvSpPr>
        <p:spPr>
          <a:xfrm>
            <a:off x="2611075" y="1924150"/>
            <a:ext cx="22854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pic>
        <p:nvPicPr>
          <p:cNvPr id="150" name="Google Shape;150;p28"/>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151" name="Google Shape;151;p28"/>
          <p:cNvSpPr txBox="1"/>
          <p:nvPr/>
        </p:nvSpPr>
        <p:spPr>
          <a:xfrm>
            <a:off x="640600" y="78788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2" name="Google Shape;152;p28"/>
          <p:cNvSpPr txBox="1"/>
          <p:nvPr/>
        </p:nvSpPr>
        <p:spPr>
          <a:xfrm>
            <a:off x="2925800" y="79377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3" name="Google Shape;153;p28"/>
          <p:cNvSpPr txBox="1"/>
          <p:nvPr/>
        </p:nvSpPr>
        <p:spPr>
          <a:xfrm>
            <a:off x="2925925" y="39045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